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7" r:id="rId3"/>
    <p:sldId id="261" r:id="rId4"/>
    <p:sldId id="259" r:id="rId5"/>
    <p:sldId id="274" r:id="rId6"/>
    <p:sldId id="262" r:id="rId7"/>
    <p:sldId id="260" r:id="rId8"/>
    <p:sldId id="264" r:id="rId9"/>
    <p:sldId id="263" r:id="rId10"/>
    <p:sldId id="265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83"/>
    <a:srgbClr val="FFFFDB"/>
    <a:srgbClr val="DBDBC5"/>
    <a:srgbClr val="B9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261D0-D396-8207-2492-9AF3561A921B}" v="52" dt="2025-10-29T07:17:38.118"/>
    <p1510:client id="{21DCB46C-1A9E-977B-3820-1CFF6DEC86C8}" v="375" dt="2025-10-29T02:21:48.903"/>
    <p1510:client id="{22FAD194-057C-6608-EFE7-06BAF26EEA9B}" v="185" dt="2025-10-29T16:29:22.507"/>
    <p1510:client id="{371744CD-E355-C6DE-2919-97F1F19DA4AE}" v="43" dt="2025-10-29T16:36:42.227"/>
    <p1510:client id="{3AC46D0F-8159-65D3-0E02-E90A7398E672}" v="110" dt="2025-10-29T06:49:25.451"/>
    <p1510:client id="{48D6BDE2-12DD-E636-EAC0-519BFF700ADC}" v="3" dt="2025-10-29T18:18:20.735"/>
    <p1510:client id="{586A9339-CF55-87F3-3305-54ED2B6E9E53}" v="238" dt="2025-10-29T17:57:35.027"/>
    <p1510:client id="{5C49CD7C-4257-D7C6-8089-9F6648281982}" v="10" dt="2025-10-29T07:50:53.779"/>
    <p1510:client id="{5E60EF3B-0D29-B730-3C7F-851CF69A9549}" v="921" dt="2025-10-29T06:43:17.079"/>
    <p1510:client id="{7D9F2953-6001-915C-B988-853137ECFB36}" v="63" dt="2025-10-29T18:28:28.982"/>
    <p1510:client id="{813A7230-D085-0C8E-59B7-819C436EB600}" v="14" dt="2025-10-29T01:58:53.582"/>
    <p1510:client id="{865D921D-D044-BC15-620B-556163EE889E}" v="212" dt="2025-10-29T04:42:22.136"/>
    <p1510:client id="{9D12809D-69E0-422C-1CF8-8754C433D861}" v="497" dt="2025-10-29T03:52:00.406"/>
    <p1510:client id="{A1704DE2-9D50-F908-AC17-B587AC5B1754}" v="185" dt="2025-10-29T18:43:22.531"/>
    <p1510:client id="{B0435DE5-7969-65C6-0B63-C9AC488C8AEE}" v="260" dt="2025-10-29T07:48:50.157"/>
    <p1510:client id="{B06748E4-6D61-B7C9-DBC1-F5D8D42C5769}" v="2" dt="2025-10-29T20:23:04.884"/>
    <p1510:client id="{CBC5BE66-87BD-C1B3-3043-5F5C0B828015}" v="2" dt="2025-10-29T19:49:58.113"/>
    <p1510:client id="{E1CC216F-15CA-181E-DD5F-E4A1856E3126}" v="12" dt="2025-10-29T18:30:15.528"/>
    <p1510:client id="{E272B598-4345-4A44-123E-8CB1FBD4C998}" v="159" dt="2025-10-29T05:38:58.356"/>
    <p1510:client id="{E6A9C1A3-34DB-D397-5445-4E41D011FCC0}" v="325" dt="2025-10-29T07:10:14.708"/>
    <p1510:client id="{ED16A179-71BD-E6A4-22BA-F86CF0C7FD1E}" v="86" dt="2025-10-29T04:58:58.985"/>
    <p1510:client id="{F4358D31-AB3D-1216-48D1-88E5CEFE18B1}" v="177" dt="2025-10-29T17:15:06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F8B806-2275-41B1-9CB5-426028E8021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F5832A4-07D0-4940-89D8-1E4BE1E0596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>
              <a:latin typeface="Alasassy Caps"/>
              <a:ea typeface="Yu Gothic"/>
            </a:rPr>
            <a:t>Can track location or mobile numbers</a:t>
          </a:r>
        </a:p>
      </dgm:t>
    </dgm:pt>
    <dgm:pt modelId="{82E2D525-A5D7-498A-AB6B-CA189A462FB5}" type="parTrans" cxnId="{9FBD8BEE-CBB3-48EA-AA5E-90739FDED8C4}">
      <dgm:prSet/>
      <dgm:spPr/>
      <dgm:t>
        <a:bodyPr/>
        <a:lstStyle/>
        <a:p>
          <a:endParaRPr lang="en-US"/>
        </a:p>
      </dgm:t>
    </dgm:pt>
    <dgm:pt modelId="{DC05B9E6-C74D-41AE-98B4-0E95F574F7FD}" type="sibTrans" cxnId="{9FBD8BEE-CBB3-48EA-AA5E-90739FDED8C4}">
      <dgm:prSet/>
      <dgm:spPr/>
      <dgm:t>
        <a:bodyPr/>
        <a:lstStyle/>
        <a:p>
          <a:endParaRPr lang="en-US"/>
        </a:p>
      </dgm:t>
    </dgm:pt>
    <dgm:pt modelId="{301929D3-C91C-4EE7-91BE-C46B1C979D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>
              <a:latin typeface="Alasassy Caps"/>
              <a:ea typeface="Yu Gothic"/>
            </a:rPr>
            <a:t>Gathers information including country or capital they live in</a:t>
          </a:r>
        </a:p>
      </dgm:t>
    </dgm:pt>
    <dgm:pt modelId="{8CCBC83F-B48C-4AA5-BB5E-1028BB1B1902}" type="parTrans" cxnId="{B1E4B46A-2F7E-46B2-A0F7-8B1774A75D7F}">
      <dgm:prSet/>
      <dgm:spPr/>
      <dgm:t>
        <a:bodyPr/>
        <a:lstStyle/>
        <a:p>
          <a:endParaRPr lang="en-US"/>
        </a:p>
      </dgm:t>
    </dgm:pt>
    <dgm:pt modelId="{3CF825E0-B701-4E90-AF23-FD438F206E23}" type="sibTrans" cxnId="{B1E4B46A-2F7E-46B2-A0F7-8B1774A75D7F}">
      <dgm:prSet/>
      <dgm:spPr/>
      <dgm:t>
        <a:bodyPr/>
        <a:lstStyle/>
        <a:p>
          <a:endParaRPr lang="en-US"/>
        </a:p>
      </dgm:t>
    </dgm:pt>
    <dgm:pt modelId="{CA7814C2-84C8-4F73-AC43-60F257A0D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>
              <a:latin typeface="Alasassy Caps"/>
              <a:ea typeface="Yu Gothic"/>
            </a:rPr>
            <a:t>Can track username across sites</a:t>
          </a:r>
        </a:p>
      </dgm:t>
    </dgm:pt>
    <dgm:pt modelId="{E9F3CC90-8045-44CC-B033-523033034EF4}" type="parTrans" cxnId="{4855A2EE-2BAB-45AA-B91E-4C40653E77F2}">
      <dgm:prSet/>
      <dgm:spPr/>
      <dgm:t>
        <a:bodyPr/>
        <a:lstStyle/>
        <a:p>
          <a:endParaRPr lang="en-US"/>
        </a:p>
      </dgm:t>
    </dgm:pt>
    <dgm:pt modelId="{A86CFCB2-6866-4961-BBF7-975ECEBA0555}" type="sibTrans" cxnId="{4855A2EE-2BAB-45AA-B91E-4C40653E77F2}">
      <dgm:prSet/>
      <dgm:spPr/>
      <dgm:t>
        <a:bodyPr/>
        <a:lstStyle/>
        <a:p>
          <a:endParaRPr lang="en-US"/>
        </a:p>
      </dgm:t>
    </dgm:pt>
    <dgm:pt modelId="{EA03D362-289A-4350-92C1-DBB683FC43F5}" type="pres">
      <dgm:prSet presAssocID="{CEF8B806-2275-41B1-9CB5-426028E80219}" presName="root" presStyleCnt="0">
        <dgm:presLayoutVars>
          <dgm:dir/>
          <dgm:resizeHandles val="exact"/>
        </dgm:presLayoutVars>
      </dgm:prSet>
      <dgm:spPr/>
    </dgm:pt>
    <dgm:pt modelId="{DFCD0CD3-5E93-4CF8-8BED-5A6AE51DE645}" type="pres">
      <dgm:prSet presAssocID="{1F5832A4-07D0-4940-89D8-1E4BE1E0596C}" presName="compNode" presStyleCnt="0"/>
      <dgm:spPr/>
    </dgm:pt>
    <dgm:pt modelId="{3958565B-7F9E-4B4C-BDC8-18360A6AFF69}" type="pres">
      <dgm:prSet presAssocID="{1F5832A4-07D0-4940-89D8-1E4BE1E0596C}" presName="iconBgRect" presStyleLbl="bgShp" presStyleIdx="0" presStyleCnt="3"/>
      <dgm:spPr/>
    </dgm:pt>
    <dgm:pt modelId="{974F23BF-B7E9-4A60-9C3C-8EEED49BBD75}" type="pres">
      <dgm:prSet presAssocID="{1F5832A4-07D0-4940-89D8-1E4BE1E059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7C5AE2F-7350-4251-B98B-1A4C0EA03AAB}" type="pres">
      <dgm:prSet presAssocID="{1F5832A4-07D0-4940-89D8-1E4BE1E0596C}" presName="spaceRect" presStyleCnt="0"/>
      <dgm:spPr/>
    </dgm:pt>
    <dgm:pt modelId="{68185B2C-1995-497A-8544-93994871B86A}" type="pres">
      <dgm:prSet presAssocID="{1F5832A4-07D0-4940-89D8-1E4BE1E0596C}" presName="textRect" presStyleLbl="revTx" presStyleIdx="0" presStyleCnt="3">
        <dgm:presLayoutVars>
          <dgm:chMax val="1"/>
          <dgm:chPref val="1"/>
        </dgm:presLayoutVars>
      </dgm:prSet>
      <dgm:spPr/>
    </dgm:pt>
    <dgm:pt modelId="{59B81EEB-34A5-4ABE-81AA-C2FDB38AC62B}" type="pres">
      <dgm:prSet presAssocID="{DC05B9E6-C74D-41AE-98B4-0E95F574F7FD}" presName="sibTrans" presStyleCnt="0"/>
      <dgm:spPr/>
    </dgm:pt>
    <dgm:pt modelId="{5D912BED-78AA-421D-BF8D-414103E3A1CB}" type="pres">
      <dgm:prSet presAssocID="{301929D3-C91C-4EE7-91BE-C46B1C979D6C}" presName="compNode" presStyleCnt="0"/>
      <dgm:spPr/>
    </dgm:pt>
    <dgm:pt modelId="{C06C8C1F-4967-4229-A175-1357A36C8B58}" type="pres">
      <dgm:prSet presAssocID="{301929D3-C91C-4EE7-91BE-C46B1C979D6C}" presName="iconBgRect" presStyleLbl="bgShp" presStyleIdx="1" presStyleCnt="3"/>
      <dgm:spPr/>
    </dgm:pt>
    <dgm:pt modelId="{DBBFC9CD-831B-4DA9-A7E0-75033F03CCB6}" type="pres">
      <dgm:prSet presAssocID="{301929D3-C91C-4EE7-91BE-C46B1C979D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4E115E9-830F-477F-8BFD-7F44E8BDBFB7}" type="pres">
      <dgm:prSet presAssocID="{301929D3-C91C-4EE7-91BE-C46B1C979D6C}" presName="spaceRect" presStyleCnt="0"/>
      <dgm:spPr/>
    </dgm:pt>
    <dgm:pt modelId="{B862A5A6-1777-42FC-87A0-E66963B296EB}" type="pres">
      <dgm:prSet presAssocID="{301929D3-C91C-4EE7-91BE-C46B1C979D6C}" presName="textRect" presStyleLbl="revTx" presStyleIdx="1" presStyleCnt="3">
        <dgm:presLayoutVars>
          <dgm:chMax val="1"/>
          <dgm:chPref val="1"/>
        </dgm:presLayoutVars>
      </dgm:prSet>
      <dgm:spPr/>
    </dgm:pt>
    <dgm:pt modelId="{1CF67938-1794-41CC-AEB2-E16024AF6682}" type="pres">
      <dgm:prSet presAssocID="{3CF825E0-B701-4E90-AF23-FD438F206E23}" presName="sibTrans" presStyleCnt="0"/>
      <dgm:spPr/>
    </dgm:pt>
    <dgm:pt modelId="{2344B2FF-41F1-44F3-A16D-68B44F80F3AA}" type="pres">
      <dgm:prSet presAssocID="{CA7814C2-84C8-4F73-AC43-60F257A0D1DB}" presName="compNode" presStyleCnt="0"/>
      <dgm:spPr/>
    </dgm:pt>
    <dgm:pt modelId="{E922D006-6C0E-4B4B-92F5-61CF33E34E97}" type="pres">
      <dgm:prSet presAssocID="{CA7814C2-84C8-4F73-AC43-60F257A0D1DB}" presName="iconBgRect" presStyleLbl="bgShp" presStyleIdx="2" presStyleCnt="3"/>
      <dgm:spPr/>
    </dgm:pt>
    <dgm:pt modelId="{2B650F92-CDD9-4F9A-83E9-399167002502}" type="pres">
      <dgm:prSet presAssocID="{CA7814C2-84C8-4F73-AC43-60F257A0D1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F035857-1AFB-414A-8C6B-A0A26B98BE8A}" type="pres">
      <dgm:prSet presAssocID="{CA7814C2-84C8-4F73-AC43-60F257A0D1DB}" presName="spaceRect" presStyleCnt="0"/>
      <dgm:spPr/>
    </dgm:pt>
    <dgm:pt modelId="{947A9BF7-596E-463D-9B85-1AA722D0C269}" type="pres">
      <dgm:prSet presAssocID="{CA7814C2-84C8-4F73-AC43-60F257A0D1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B2DC946-3BE4-4EB7-8AEF-EEE205FE16B1}" type="presOf" srcId="{CEF8B806-2275-41B1-9CB5-426028E80219}" destId="{EA03D362-289A-4350-92C1-DBB683FC43F5}" srcOrd="0" destOrd="0" presId="urn:microsoft.com/office/officeart/2018/5/layout/IconCircleLabelList"/>
    <dgm:cxn modelId="{B1E4B46A-2F7E-46B2-A0F7-8B1774A75D7F}" srcId="{CEF8B806-2275-41B1-9CB5-426028E80219}" destId="{301929D3-C91C-4EE7-91BE-C46B1C979D6C}" srcOrd="1" destOrd="0" parTransId="{8CCBC83F-B48C-4AA5-BB5E-1028BB1B1902}" sibTransId="{3CF825E0-B701-4E90-AF23-FD438F206E23}"/>
    <dgm:cxn modelId="{CB442FC3-3BCD-4E63-A69B-ADE3653A3E87}" type="presOf" srcId="{301929D3-C91C-4EE7-91BE-C46B1C979D6C}" destId="{B862A5A6-1777-42FC-87A0-E66963B296EB}" srcOrd="0" destOrd="0" presId="urn:microsoft.com/office/officeart/2018/5/layout/IconCircleLabelList"/>
    <dgm:cxn modelId="{9FBD8BEE-CBB3-48EA-AA5E-90739FDED8C4}" srcId="{CEF8B806-2275-41B1-9CB5-426028E80219}" destId="{1F5832A4-07D0-4940-89D8-1E4BE1E0596C}" srcOrd="0" destOrd="0" parTransId="{82E2D525-A5D7-498A-AB6B-CA189A462FB5}" sibTransId="{DC05B9E6-C74D-41AE-98B4-0E95F574F7FD}"/>
    <dgm:cxn modelId="{4855A2EE-2BAB-45AA-B91E-4C40653E77F2}" srcId="{CEF8B806-2275-41B1-9CB5-426028E80219}" destId="{CA7814C2-84C8-4F73-AC43-60F257A0D1DB}" srcOrd="2" destOrd="0" parTransId="{E9F3CC90-8045-44CC-B033-523033034EF4}" sibTransId="{A86CFCB2-6866-4961-BBF7-975ECEBA0555}"/>
    <dgm:cxn modelId="{4B563EF1-5BC4-4202-BF08-2519A855517D}" type="presOf" srcId="{CA7814C2-84C8-4F73-AC43-60F257A0D1DB}" destId="{947A9BF7-596E-463D-9B85-1AA722D0C269}" srcOrd="0" destOrd="0" presId="urn:microsoft.com/office/officeart/2018/5/layout/IconCircleLabelList"/>
    <dgm:cxn modelId="{D43789F8-28BF-4231-BCD2-E4A286FFCD9F}" type="presOf" srcId="{1F5832A4-07D0-4940-89D8-1E4BE1E0596C}" destId="{68185B2C-1995-497A-8544-93994871B86A}" srcOrd="0" destOrd="0" presId="urn:microsoft.com/office/officeart/2018/5/layout/IconCircleLabelList"/>
    <dgm:cxn modelId="{43CEBD1B-A9F6-4D7C-91E2-40BD0DF92A0F}" type="presParOf" srcId="{EA03D362-289A-4350-92C1-DBB683FC43F5}" destId="{DFCD0CD3-5E93-4CF8-8BED-5A6AE51DE645}" srcOrd="0" destOrd="0" presId="urn:microsoft.com/office/officeart/2018/5/layout/IconCircleLabelList"/>
    <dgm:cxn modelId="{510B92E3-0324-467E-8C2D-267DE949F5F4}" type="presParOf" srcId="{DFCD0CD3-5E93-4CF8-8BED-5A6AE51DE645}" destId="{3958565B-7F9E-4B4C-BDC8-18360A6AFF69}" srcOrd="0" destOrd="0" presId="urn:microsoft.com/office/officeart/2018/5/layout/IconCircleLabelList"/>
    <dgm:cxn modelId="{8D0065F3-BC13-41EE-9EAF-A4A8D93FC7C1}" type="presParOf" srcId="{DFCD0CD3-5E93-4CF8-8BED-5A6AE51DE645}" destId="{974F23BF-B7E9-4A60-9C3C-8EEED49BBD75}" srcOrd="1" destOrd="0" presId="urn:microsoft.com/office/officeart/2018/5/layout/IconCircleLabelList"/>
    <dgm:cxn modelId="{AF98E458-8EB8-476C-9952-1DDE1148B9F8}" type="presParOf" srcId="{DFCD0CD3-5E93-4CF8-8BED-5A6AE51DE645}" destId="{77C5AE2F-7350-4251-B98B-1A4C0EA03AAB}" srcOrd="2" destOrd="0" presId="urn:microsoft.com/office/officeart/2018/5/layout/IconCircleLabelList"/>
    <dgm:cxn modelId="{626EF84A-78DC-473A-874F-5E0F40481528}" type="presParOf" srcId="{DFCD0CD3-5E93-4CF8-8BED-5A6AE51DE645}" destId="{68185B2C-1995-497A-8544-93994871B86A}" srcOrd="3" destOrd="0" presId="urn:microsoft.com/office/officeart/2018/5/layout/IconCircleLabelList"/>
    <dgm:cxn modelId="{CCE82866-D15C-4022-A23C-F78AE6CEEFD0}" type="presParOf" srcId="{EA03D362-289A-4350-92C1-DBB683FC43F5}" destId="{59B81EEB-34A5-4ABE-81AA-C2FDB38AC62B}" srcOrd="1" destOrd="0" presId="urn:microsoft.com/office/officeart/2018/5/layout/IconCircleLabelList"/>
    <dgm:cxn modelId="{53FE56B6-310D-4D27-9BFB-38ACA8976746}" type="presParOf" srcId="{EA03D362-289A-4350-92C1-DBB683FC43F5}" destId="{5D912BED-78AA-421D-BF8D-414103E3A1CB}" srcOrd="2" destOrd="0" presId="urn:microsoft.com/office/officeart/2018/5/layout/IconCircleLabelList"/>
    <dgm:cxn modelId="{30D429CA-4C2C-4E4F-97F7-4BB654362843}" type="presParOf" srcId="{5D912BED-78AA-421D-BF8D-414103E3A1CB}" destId="{C06C8C1F-4967-4229-A175-1357A36C8B58}" srcOrd="0" destOrd="0" presId="urn:microsoft.com/office/officeart/2018/5/layout/IconCircleLabelList"/>
    <dgm:cxn modelId="{24C7E530-1E04-40AF-8034-52FF287BED2C}" type="presParOf" srcId="{5D912BED-78AA-421D-BF8D-414103E3A1CB}" destId="{DBBFC9CD-831B-4DA9-A7E0-75033F03CCB6}" srcOrd="1" destOrd="0" presId="urn:microsoft.com/office/officeart/2018/5/layout/IconCircleLabelList"/>
    <dgm:cxn modelId="{2EC88A3C-D7D7-4591-9BB5-C9F167EB8A5E}" type="presParOf" srcId="{5D912BED-78AA-421D-BF8D-414103E3A1CB}" destId="{74E115E9-830F-477F-8BFD-7F44E8BDBFB7}" srcOrd="2" destOrd="0" presId="urn:microsoft.com/office/officeart/2018/5/layout/IconCircleLabelList"/>
    <dgm:cxn modelId="{21C22701-0388-40F0-8ECE-748138FF0E14}" type="presParOf" srcId="{5D912BED-78AA-421D-BF8D-414103E3A1CB}" destId="{B862A5A6-1777-42FC-87A0-E66963B296EB}" srcOrd="3" destOrd="0" presId="urn:microsoft.com/office/officeart/2018/5/layout/IconCircleLabelList"/>
    <dgm:cxn modelId="{7A5F8C4E-66C0-4ABB-B5C4-EFF2C09D3861}" type="presParOf" srcId="{EA03D362-289A-4350-92C1-DBB683FC43F5}" destId="{1CF67938-1794-41CC-AEB2-E16024AF6682}" srcOrd="3" destOrd="0" presId="urn:microsoft.com/office/officeart/2018/5/layout/IconCircleLabelList"/>
    <dgm:cxn modelId="{ED9BDE40-87CB-4050-80DD-FDF94C9D421D}" type="presParOf" srcId="{EA03D362-289A-4350-92C1-DBB683FC43F5}" destId="{2344B2FF-41F1-44F3-A16D-68B44F80F3AA}" srcOrd="4" destOrd="0" presId="urn:microsoft.com/office/officeart/2018/5/layout/IconCircleLabelList"/>
    <dgm:cxn modelId="{38AAD00A-CBF2-4ACD-A4E4-8CC122307888}" type="presParOf" srcId="{2344B2FF-41F1-44F3-A16D-68B44F80F3AA}" destId="{E922D006-6C0E-4B4B-92F5-61CF33E34E97}" srcOrd="0" destOrd="0" presId="urn:microsoft.com/office/officeart/2018/5/layout/IconCircleLabelList"/>
    <dgm:cxn modelId="{89CEF671-2144-428A-A249-2EEC10463C17}" type="presParOf" srcId="{2344B2FF-41F1-44F3-A16D-68B44F80F3AA}" destId="{2B650F92-CDD9-4F9A-83E9-399167002502}" srcOrd="1" destOrd="0" presId="urn:microsoft.com/office/officeart/2018/5/layout/IconCircleLabelList"/>
    <dgm:cxn modelId="{37037B3D-C39F-4E8B-9839-AE297FE16D77}" type="presParOf" srcId="{2344B2FF-41F1-44F3-A16D-68B44F80F3AA}" destId="{8F035857-1AFB-414A-8C6B-A0A26B98BE8A}" srcOrd="2" destOrd="0" presId="urn:microsoft.com/office/officeart/2018/5/layout/IconCircleLabelList"/>
    <dgm:cxn modelId="{DE047CA4-1261-423E-B686-CA75166A0DB1}" type="presParOf" srcId="{2344B2FF-41F1-44F3-A16D-68B44F80F3AA}" destId="{947A9BF7-596E-463D-9B85-1AA722D0C2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8565B-7F9E-4B4C-BDC8-18360A6AFF69}">
      <dsp:nvSpPr>
        <dsp:cNvPr id="0" name=""/>
        <dsp:cNvSpPr/>
      </dsp:nvSpPr>
      <dsp:spPr>
        <a:xfrm>
          <a:off x="659954" y="1071491"/>
          <a:ext cx="1887187" cy="1887187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F23BF-B7E9-4A60-9C3C-8EEED49BBD75}">
      <dsp:nvSpPr>
        <dsp:cNvPr id="0" name=""/>
        <dsp:cNvSpPr/>
      </dsp:nvSpPr>
      <dsp:spPr>
        <a:xfrm>
          <a:off x="1062142" y="147367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85B2C-1995-497A-8544-93994871B86A}">
      <dsp:nvSpPr>
        <dsp:cNvPr id="0" name=""/>
        <dsp:cNvSpPr/>
      </dsp:nvSpPr>
      <dsp:spPr>
        <a:xfrm>
          <a:off x="56673" y="354649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>
              <a:latin typeface="Alasassy Caps"/>
              <a:ea typeface="Yu Gothic"/>
            </a:rPr>
            <a:t>Can track location or mobile numbers</a:t>
          </a:r>
        </a:p>
      </dsp:txBody>
      <dsp:txXfrm>
        <a:off x="56673" y="3546492"/>
        <a:ext cx="3093750" cy="720000"/>
      </dsp:txXfrm>
    </dsp:sp>
    <dsp:sp modelId="{C06C8C1F-4967-4229-A175-1357A36C8B58}">
      <dsp:nvSpPr>
        <dsp:cNvPr id="0" name=""/>
        <dsp:cNvSpPr/>
      </dsp:nvSpPr>
      <dsp:spPr>
        <a:xfrm>
          <a:off x="4295110" y="1071491"/>
          <a:ext cx="1887187" cy="1887187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FC9CD-831B-4DA9-A7E0-75033F03CCB6}">
      <dsp:nvSpPr>
        <dsp:cNvPr id="0" name=""/>
        <dsp:cNvSpPr/>
      </dsp:nvSpPr>
      <dsp:spPr>
        <a:xfrm>
          <a:off x="4697298" y="147367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2A5A6-1777-42FC-87A0-E66963B296EB}">
      <dsp:nvSpPr>
        <dsp:cNvPr id="0" name=""/>
        <dsp:cNvSpPr/>
      </dsp:nvSpPr>
      <dsp:spPr>
        <a:xfrm>
          <a:off x="3691829" y="354649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latin typeface="Alasassy Caps"/>
              <a:ea typeface="Yu Gothic"/>
            </a:rPr>
            <a:t>Gathers information including country or capital they live in</a:t>
          </a:r>
        </a:p>
      </dsp:txBody>
      <dsp:txXfrm>
        <a:off x="3691829" y="3546492"/>
        <a:ext cx="3093750" cy="720000"/>
      </dsp:txXfrm>
    </dsp:sp>
    <dsp:sp modelId="{E922D006-6C0E-4B4B-92F5-61CF33E34E97}">
      <dsp:nvSpPr>
        <dsp:cNvPr id="0" name=""/>
        <dsp:cNvSpPr/>
      </dsp:nvSpPr>
      <dsp:spPr>
        <a:xfrm>
          <a:off x="7930267" y="1071491"/>
          <a:ext cx="1887187" cy="1887187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50F92-CDD9-4F9A-83E9-399167002502}">
      <dsp:nvSpPr>
        <dsp:cNvPr id="0" name=""/>
        <dsp:cNvSpPr/>
      </dsp:nvSpPr>
      <dsp:spPr>
        <a:xfrm>
          <a:off x="8332454" y="147367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A9BF7-596E-463D-9B85-1AA722D0C269}">
      <dsp:nvSpPr>
        <dsp:cNvPr id="0" name=""/>
        <dsp:cNvSpPr/>
      </dsp:nvSpPr>
      <dsp:spPr>
        <a:xfrm>
          <a:off x="7326985" y="354649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>
              <a:latin typeface="Alasassy Caps"/>
              <a:ea typeface="Yu Gothic"/>
            </a:rPr>
            <a:t>Can track username across sites</a:t>
          </a:r>
        </a:p>
      </dsp:txBody>
      <dsp:txXfrm>
        <a:off x="7326985" y="354649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9T16:32:12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2275 8255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9T16:32:12.9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18521 10795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9T16:32:12.9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18441 10319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9T16:32:12.9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18441 10319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0-29T16:32:12.9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18256 10186 16383 0 0,'9'0'0'0'0,"10"0"0"0"0,11 9 0 0 0,9 2 0 0 0,6 8 0 0 0,3 9 0 0 0,-6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8.alamy.com/comp/R8EXXX/security-guard-man-in-black-uniform-holding-flashlight-baton-police-officer-shining-flash-light-male-cartoon-character-full-length-flat-isolated-R8EXXX.jpg" TargetMode="External"/><Relationship Id="rId2" Type="http://schemas.openxmlformats.org/officeDocument/2006/relationships/hyperlink" Target="https://media.istockphoto.com/id/929922340/vector/ghost-searching-for-something-with-his-flashlight-vector-illustration-concept.jpg?s=1024x1024&amp;w=is&amp;k=20&amp;c=MkGwOUrPp_pAqlHSw4ICqPzMO5PJG7wFk2J9ChX6pl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pngkey.com/png/full/332-3327509_toolbox-hand-tool-toy-tool-box-clip-ar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4.iconfinder.com/data/icons/men-holding/319/man-holding-017-512.png" TargetMode="External"/><Relationship Id="rId2" Type="http://schemas.openxmlformats.org/officeDocument/2006/relationships/hyperlink" Target="https://www.pinclipart.com/picdir/big/40-401408_flashlight-clipart.png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openxmlformats.org/officeDocument/2006/relationships/hyperlink" Target="https://img.freepik.com/premium-vector/raven-crow-silhouette-vector-set-spooky-gothic-bird-clipart-halloween-dark-aesthetic_812921-3251.jpg?w=20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rig00.deviantart.net/f404/f/2015/073/c/4/flash_by_z_studios-d8lo7eb.gi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6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8D1B4-47F4-9CA3-4005-3FA90368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ecurity guard man in black uniform holding flashlight baton police ...">
            <a:extLst>
              <a:ext uri="{FF2B5EF4-FFF2-40B4-BE49-F238E27FC236}">
                <a16:creationId xmlns:a16="http://schemas.microsoft.com/office/drawing/2014/main" id="{1017F243-ABCE-2941-F6D9-C17C5DE1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2000" contrast="19000"/>
                    </a14:imgEffect>
                  </a14:imgLayer>
                </a14:imgProps>
              </a:ext>
            </a:extLst>
          </a:blip>
          <a:srcRect l="-678" t="12176" r="28656" b="50987"/>
          <a:stretch>
            <a:fillRect/>
          </a:stretch>
        </p:blipFill>
        <p:spPr>
          <a:xfrm rot="21060000">
            <a:off x="-4355411" y="3249129"/>
            <a:ext cx="9091024" cy="5063699"/>
          </a:xfrm>
          <a:prstGeom prst="rect">
            <a:avLst/>
          </a:prstGeom>
          <a:effectLst>
            <a:outerShdw blurRad="177800" dist="1054100" dir="9540000">
              <a:srgbClr val="000000">
                <a:alpha val="8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F1086A-3424-E7FD-23D6-AF4E718D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982" y="3105687"/>
            <a:ext cx="1612601" cy="303326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0A69EA54-00E5-3638-B351-B9AFFA5B7D0B}"/>
              </a:ext>
            </a:extLst>
          </p:cNvPr>
          <p:cNvSpPr/>
          <p:nvPr/>
        </p:nvSpPr>
        <p:spPr>
          <a:xfrm>
            <a:off x="5412775" y="1726180"/>
            <a:ext cx="7510073" cy="4455483"/>
          </a:xfrm>
          <a:custGeom>
            <a:avLst/>
            <a:gdLst>
              <a:gd name="csX0" fmla="*/ 0 w 7510073"/>
              <a:gd name="csY0" fmla="*/ 2227742 h 4455483"/>
              <a:gd name="csX1" fmla="*/ 3755037 w 7510073"/>
              <a:gd name="csY1" fmla="*/ 0 h 4455483"/>
              <a:gd name="csX2" fmla="*/ 7510074 w 7510073"/>
              <a:gd name="csY2" fmla="*/ 2227742 h 4455483"/>
              <a:gd name="csX3" fmla="*/ 3755037 w 7510073"/>
              <a:gd name="csY3" fmla="*/ 4455484 h 4455483"/>
              <a:gd name="csX4" fmla="*/ 0 w 7510073"/>
              <a:gd name="csY4" fmla="*/ 2227742 h 44554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510073" h="4455483" fill="none" extrusionOk="0">
                <a:moveTo>
                  <a:pt x="0" y="2227742"/>
                </a:moveTo>
                <a:cubicBezTo>
                  <a:pt x="91002" y="963137"/>
                  <a:pt x="1663095" y="-182132"/>
                  <a:pt x="3755037" y="0"/>
                </a:cubicBezTo>
                <a:cubicBezTo>
                  <a:pt x="5623189" y="-48806"/>
                  <a:pt x="7332244" y="907576"/>
                  <a:pt x="7510074" y="2227742"/>
                </a:cubicBezTo>
                <a:cubicBezTo>
                  <a:pt x="7725952" y="3652192"/>
                  <a:pt x="6008908" y="4024468"/>
                  <a:pt x="3755037" y="4455484"/>
                </a:cubicBezTo>
                <a:cubicBezTo>
                  <a:pt x="1590683" y="4397536"/>
                  <a:pt x="-159976" y="3570308"/>
                  <a:pt x="0" y="2227742"/>
                </a:cubicBezTo>
                <a:close/>
              </a:path>
              <a:path w="7510073" h="4455483" stroke="0" extrusionOk="0">
                <a:moveTo>
                  <a:pt x="0" y="2227742"/>
                </a:moveTo>
                <a:cubicBezTo>
                  <a:pt x="109110" y="989884"/>
                  <a:pt x="1853765" y="99611"/>
                  <a:pt x="3755037" y="0"/>
                </a:cubicBezTo>
                <a:cubicBezTo>
                  <a:pt x="5651573" y="37931"/>
                  <a:pt x="7645052" y="1010041"/>
                  <a:pt x="7510074" y="2227742"/>
                </a:cubicBezTo>
                <a:cubicBezTo>
                  <a:pt x="7772983" y="3696695"/>
                  <a:pt x="5661685" y="4609222"/>
                  <a:pt x="3755037" y="4455484"/>
                </a:cubicBezTo>
                <a:cubicBezTo>
                  <a:pt x="1630119" y="4457916"/>
                  <a:pt x="187239" y="3585960"/>
                  <a:pt x="0" y="2227742"/>
                </a:cubicBezTo>
                <a:close/>
              </a:path>
            </a:pathLst>
          </a:custGeom>
          <a:solidFill>
            <a:srgbClr val="FFFFDB"/>
          </a:solidFill>
          <a:ln w="28575">
            <a:solidFill>
              <a:srgbClr val="FFFFDB"/>
            </a:solidFill>
            <a:extLst>
              <a:ext uri="{C807C97D-BFC1-408E-A445-0C87EB9F89A2}">
                <ask:lineSketchStyleProps xmlns:ask="http://schemas.microsoft.com/office/drawing/2018/sketchyshapes" sd="312364914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1270000" dist="215900" dir="14100000">
              <a:srgbClr val="FFFDE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7594E769-9248-CE0E-3FAC-860D56AE6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636" r="10227" b="66667"/>
          <a:stretch>
            <a:fillRect/>
          </a:stretch>
        </p:blipFill>
        <p:spPr>
          <a:xfrm>
            <a:off x="5157485" y="4158194"/>
            <a:ext cx="4506000" cy="1513303"/>
          </a:xfrm>
          <a:prstGeom prst="rect">
            <a:avLst/>
          </a:prstGeom>
          <a:effectLst/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9C22081-C284-9AA3-2BC8-A8748BF5EE28}"/>
              </a:ext>
            </a:extLst>
          </p:cNvPr>
          <p:cNvSpPr txBox="1">
            <a:spLocks/>
          </p:cNvSpPr>
          <p:nvPr/>
        </p:nvSpPr>
        <p:spPr>
          <a:xfrm>
            <a:off x="1715219" y="2263947"/>
            <a:ext cx="3543472" cy="197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Alasassy Caps"/>
              </a:rPr>
              <a:t>By: Taja Hicks, Luis Morales,</a:t>
            </a:r>
            <a:endParaRPr lang="en-US" sz="2000"/>
          </a:p>
          <a:p>
            <a:pPr marL="0" indent="0">
              <a:buNone/>
            </a:pPr>
            <a:r>
              <a:rPr lang="en-US" sz="2000">
                <a:latin typeface="Alasassy Caps"/>
              </a:rPr>
              <a:t> Abigail Rodriguez Vazque</a:t>
            </a:r>
            <a:r>
              <a:rPr lang="en-US" sz="2000"/>
              <a:t>z</a:t>
            </a:r>
          </a:p>
          <a:p>
            <a:pPr marL="0"/>
            <a:endParaRPr lang="en-US" sz="200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1A6FEFA-E21F-A70B-3F91-A0628CA0BB0D}"/>
              </a:ext>
            </a:extLst>
          </p:cNvPr>
          <p:cNvSpPr/>
          <p:nvPr/>
        </p:nvSpPr>
        <p:spPr>
          <a:xfrm rot="-960000">
            <a:off x="4549057" y="-443251"/>
            <a:ext cx="4863829" cy="35181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1EE085-27FE-4AD4-5D46-248CF373700C}"/>
              </a:ext>
            </a:extLst>
          </p:cNvPr>
          <p:cNvSpPr txBox="1">
            <a:spLocks/>
          </p:cNvSpPr>
          <p:nvPr/>
        </p:nvSpPr>
        <p:spPr>
          <a:xfrm>
            <a:off x="1125750" y="1103545"/>
            <a:ext cx="9941393" cy="204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>
                <a:solidFill>
                  <a:srgbClr val="C00000"/>
                </a:solidFill>
                <a:latin typeface="Chiller"/>
              </a:rPr>
              <a:t>M2 Presentation</a:t>
            </a:r>
            <a:r>
              <a:rPr lang="en-US" sz="6000" kern="1200">
                <a:solidFill>
                  <a:srgbClr val="C00000"/>
                </a:solidFill>
                <a:latin typeface="Chiller"/>
              </a:rPr>
              <a:t>  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700796E-519D-F066-0700-789736070912}"/>
              </a:ext>
            </a:extLst>
          </p:cNvPr>
          <p:cNvSpPr/>
          <p:nvPr/>
        </p:nvSpPr>
        <p:spPr>
          <a:xfrm rot="-960000">
            <a:off x="7798339" y="-1377778"/>
            <a:ext cx="4863829" cy="35181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2BF367C-BB3F-0848-B9FC-448ACC947E91}"/>
              </a:ext>
            </a:extLst>
          </p:cNvPr>
          <p:cNvSpPr/>
          <p:nvPr/>
        </p:nvSpPr>
        <p:spPr>
          <a:xfrm rot="10800000">
            <a:off x="5483586" y="5250183"/>
            <a:ext cx="4863829" cy="35181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C3680E1-71C7-3E2F-135D-76BD693979D0}"/>
              </a:ext>
            </a:extLst>
          </p:cNvPr>
          <p:cNvSpPr/>
          <p:nvPr/>
        </p:nvSpPr>
        <p:spPr>
          <a:xfrm rot="10800000">
            <a:off x="8876641" y="5250183"/>
            <a:ext cx="4863829" cy="35181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Content Placeholder 3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D67C5A2D-0B3A-3EA2-AD8E-15CC50A62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956" r="7210" b="70183"/>
          <a:stretch>
            <a:fillRect/>
          </a:stretch>
        </p:blipFill>
        <p:spPr>
          <a:xfrm>
            <a:off x="3992922" y="3091142"/>
            <a:ext cx="9509860" cy="1401465"/>
          </a:xfrm>
          <a:prstGeom prst="rect">
            <a:avLst/>
          </a:prstGeom>
          <a:effectLst/>
        </p:spPr>
      </p:pic>
      <p:pic>
        <p:nvPicPr>
          <p:cNvPr id="46" name="Picture 45" descr="Purple clouds in the sky&#10;&#10;AI-generated content may be incorrect.">
            <a:extLst>
              <a:ext uri="{FF2B5EF4-FFF2-40B4-BE49-F238E27FC236}">
                <a16:creationId xmlns:a16="http://schemas.microsoft.com/office/drawing/2014/main" id="{4D78DC10-477C-CF7C-7DD8-F1582888CB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247" t="-122" r="9468" b="68978"/>
          <a:stretch>
            <a:fillRect/>
          </a:stretch>
        </p:blipFill>
        <p:spPr>
          <a:xfrm>
            <a:off x="6979540" y="4166547"/>
            <a:ext cx="6513035" cy="13910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230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B8C8-7FF4-2A17-7A63-9F5C4962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Sources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F379-D910-B625-B987-B6BEC8C5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[1] "Ghost Searching for Something with His Flashlight," iStock, 2019.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https://media.istockphoto.com/id/929922340/vector/ghost-searching-for-something-with-his-flashlight-vector-illustration-concept.jpg?s=1024x1024&amp;w=is&amp;k=20&amp;c=MkGwOUrPp_pAqlHSw4ICqPzMO5PJG7wFk2J9ChX6plo</a:t>
            </a:r>
            <a:r>
              <a:rPr lang="en-US">
                <a:ea typeface="+mn-lt"/>
                <a:cs typeface="+mn-lt"/>
              </a:rPr>
              <a:t>.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[2] "Security Guard Man in Black Uniform Holding Flashlight," </a:t>
            </a:r>
            <a:r>
              <a:rPr lang="en-US" err="1">
                <a:ea typeface="+mn-lt"/>
                <a:cs typeface="+mn-lt"/>
              </a:rPr>
              <a:t>Alamy</a:t>
            </a:r>
            <a:r>
              <a:rPr lang="en-US">
                <a:ea typeface="+mn-lt"/>
                <a:cs typeface="+mn-lt"/>
              </a:rPr>
              <a:t>, 2021. [Online]. Available: </a:t>
            </a:r>
            <a:r>
              <a:rPr lang="en-US">
                <a:ea typeface="+mn-lt"/>
                <a:cs typeface="+mn-lt"/>
                <a:hlinkClick r:id="rId3"/>
              </a:rPr>
              <a:t>https://c8.alamy.com/comp/R8EXXX/security-guard-man-in-black-uniform-holding-flashlight-baton-police-officer-shining-flash-light-male-cartoon-character-full-length-flat-isolated-R8EXXX.jpg</a:t>
            </a:r>
            <a:r>
              <a:rPr lang="en-US">
                <a:ea typeface="+mn-lt"/>
                <a:cs typeface="+mn-lt"/>
              </a:rPr>
              <a:t>. 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[3] "Toolbox Hand Tool," </a:t>
            </a:r>
            <a:r>
              <a:rPr lang="en-US" err="1">
                <a:ea typeface="+mn-lt"/>
                <a:cs typeface="+mn-lt"/>
              </a:rPr>
              <a:t>PNGKey</a:t>
            </a:r>
            <a:r>
              <a:rPr lang="en-US">
                <a:ea typeface="+mn-lt"/>
                <a:cs typeface="+mn-lt"/>
              </a:rPr>
              <a:t>, 2021. [Online]. Available: </a:t>
            </a:r>
            <a:r>
              <a:rPr lang="en-US">
                <a:ea typeface="+mn-lt"/>
                <a:cs typeface="+mn-lt"/>
                <a:hlinkClick r:id="rId4"/>
              </a:rPr>
              <a:t>https://www.pngkey.com/png/full/332-3327509_toolbox-hand-tool-toy-tool-box-clip-art.png</a:t>
            </a:r>
            <a:r>
              <a:rPr lang="en-US">
                <a:ea typeface="+mn-lt"/>
                <a:cs typeface="+mn-lt"/>
              </a:rPr>
              <a:t>.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Checking, finding, holding, investigating, magnifying glass, searching ...">
            <a:extLst>
              <a:ext uri="{FF2B5EF4-FFF2-40B4-BE49-F238E27FC236}">
                <a16:creationId xmlns:a16="http://schemas.microsoft.com/office/drawing/2014/main" id="{E1C54BA0-93C8-3C9E-F485-8A9B0803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-969034" y="202722"/>
            <a:ext cx="3936520" cy="3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9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DC307-C690-BCB4-C40E-0EC3FCCA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2B27-F50C-CE7E-36C7-77DBCE5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Sources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4C36-DB7E-7A1B-4C91-BCE96551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DFCAB-5532-008C-E3C2-ADC6DDE8037B}"/>
              </a:ext>
            </a:extLst>
          </p:cNvPr>
          <p:cNvSpPr txBox="1"/>
          <p:nvPr/>
        </p:nvSpPr>
        <p:spPr>
          <a:xfrm>
            <a:off x="831744" y="1831736"/>
            <a:ext cx="1065178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[4] "Flashlight Clipart," </a:t>
            </a:r>
            <a:r>
              <a:rPr lang="en-US" err="1">
                <a:ea typeface="+mn-lt"/>
                <a:cs typeface="+mn-lt"/>
              </a:rPr>
              <a:t>PinClipart</a:t>
            </a:r>
            <a:r>
              <a:rPr lang="en-US">
                <a:ea typeface="+mn-lt"/>
                <a:cs typeface="+mn-lt"/>
              </a:rPr>
              <a:t>, n.d.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https://www.pinclipart.com/picdir/big/40-401408_flashlight-clipart.png</a:t>
            </a:r>
            <a:r>
              <a:rPr lang="en-US">
                <a:ea typeface="+mn-lt"/>
                <a:cs typeface="+mn-lt"/>
              </a:rPr>
              <a:t>. 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[5] "Man Holding Flashlight," </a:t>
            </a:r>
            <a:r>
              <a:rPr lang="en-US" err="1">
                <a:ea typeface="+mn-lt"/>
                <a:cs typeface="+mn-lt"/>
              </a:rPr>
              <a:t>Iconfinder</a:t>
            </a:r>
            <a:r>
              <a:rPr lang="en-US">
                <a:ea typeface="+mn-lt"/>
                <a:cs typeface="+mn-lt"/>
              </a:rPr>
              <a:t>, n.d. [Online]. Available: </a:t>
            </a:r>
            <a:r>
              <a:rPr lang="en-US">
                <a:ea typeface="+mn-lt"/>
                <a:cs typeface="+mn-lt"/>
                <a:hlinkClick r:id="rId3"/>
              </a:rPr>
              <a:t>https://cdn4.iconfinder.com/data/icons/men-holding/319/man-holding-017-512.png</a:t>
            </a:r>
            <a:r>
              <a:rPr lang="en-US">
                <a:ea typeface="+mn-lt"/>
                <a:cs typeface="+mn-lt"/>
              </a:rPr>
              <a:t>. [Accessed: 29-Oct-2025].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[6] "Raven Crow Silhouette Vector Set," </a:t>
            </a:r>
            <a:r>
              <a:rPr lang="en-US" err="1">
                <a:ea typeface="+mn-lt"/>
                <a:cs typeface="+mn-lt"/>
              </a:rPr>
              <a:t>Freepik</a:t>
            </a:r>
            <a:r>
              <a:rPr lang="en-US">
                <a:ea typeface="+mn-lt"/>
                <a:cs typeface="+mn-lt"/>
              </a:rPr>
              <a:t>, n.d. [Online]. Available: </a:t>
            </a:r>
            <a:r>
              <a:rPr lang="en-US">
                <a:ea typeface="+mn-lt"/>
                <a:cs typeface="+mn-lt"/>
                <a:hlinkClick r:id="rId4"/>
              </a:rPr>
              <a:t>https://img.freepik.com/premium-vector/raven-crow-silhouette-vector-set-spooky-gothic-bird-clipart-halloween-dark-aesthetic_812921-3251.jpg?w=2000</a:t>
            </a:r>
            <a:r>
              <a:rPr lang="en-US">
                <a:ea typeface="+mn-lt"/>
                <a:cs typeface="+mn-lt"/>
              </a:rPr>
              <a:t>. [Accessed: 29-Oct-2025].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6" name="Picture 5" descr="Raven and Crow Silhouette Vector Set Spooky Gothic Bird Clipart for ...">
            <a:extLst>
              <a:ext uri="{FF2B5EF4-FFF2-40B4-BE49-F238E27FC236}">
                <a16:creationId xmlns:a16="http://schemas.microsoft.com/office/drawing/2014/main" id="{86F2FCA1-F07A-1CCA-1881-96DD859C8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3555" y="5013257"/>
            <a:ext cx="3135110" cy="23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15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3818-8761-427D-0CF6-E011E6C7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287D-9415-F2FF-0222-71EDECE6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asassy Caps"/>
              </a:rPr>
              <a:t>Sources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425A-FAB5-A859-D3EB-71884429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D542A-C772-620C-91B4-23681D628FCF}"/>
              </a:ext>
            </a:extLst>
          </p:cNvPr>
          <p:cNvSpPr txBox="1"/>
          <p:nvPr/>
        </p:nvSpPr>
        <p:spPr>
          <a:xfrm>
            <a:off x="616084" y="1702340"/>
            <a:ext cx="106517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[7] "Flash," DeviantArt, 2015. [Online]. Available: </a:t>
            </a:r>
            <a:r>
              <a:rPr lang="en-US">
                <a:ea typeface="+mn-lt"/>
                <a:cs typeface="+mn-lt"/>
                <a:hlinkClick r:id="rId2"/>
              </a:rPr>
              <a:t>https://orig00.deviantart.net/f404/f/2015/073/c/4/flash_by_z_studios-d8lo7eb.gif</a:t>
            </a:r>
            <a:r>
              <a:rPr lang="en-US">
                <a:ea typeface="+mn-lt"/>
                <a:cs typeface="+mn-lt"/>
              </a:rPr>
              <a:t>. [Accessed: 29-Oct-2025].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6" name="Picture 5" descr="Flashlight PNG transparent image download, size: 1181x1126px">
            <a:extLst>
              <a:ext uri="{FF2B5EF4-FFF2-40B4-BE49-F238E27FC236}">
                <a16:creationId xmlns:a16="http://schemas.microsoft.com/office/drawing/2014/main" id="{D724EB83-2397-9520-20A4-D6867C78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891" y="-265365"/>
            <a:ext cx="2743200" cy="26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41A5-DDBB-4880-26F7-E5EC7C20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124" y="379502"/>
            <a:ext cx="10515600" cy="1325563"/>
          </a:xfrm>
        </p:spPr>
        <p:txBody>
          <a:bodyPr/>
          <a:lstStyle/>
          <a:p>
            <a:r>
              <a:rPr lang="en-US">
                <a:latin typeface="Alasassy Caps"/>
                <a:ea typeface="HGMaruGothicMPRO"/>
                <a:cs typeface="TH SarabunPSK"/>
              </a:rPr>
              <a:t>Three OSINT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7D0B0-FB5B-7C0C-7870-CD644164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56" y="1710606"/>
            <a:ext cx="11651411" cy="1720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Alasassy Caps"/>
                <a:ea typeface="HGMaruGothicMPRO"/>
              </a:rPr>
              <a:t>This presentation compares three GitHub-based OSINT tools used in cybersecurity, digital forensics, and threat intelligence:</a:t>
            </a:r>
          </a:p>
          <a:p>
            <a:pPr marL="0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3374B-5FC3-A7C7-0258-3A256325CACB}"/>
              </a:ext>
            </a:extLst>
          </p:cNvPr>
          <p:cNvSpPr txBox="1"/>
          <p:nvPr/>
        </p:nvSpPr>
        <p:spPr>
          <a:xfrm>
            <a:off x="4500113" y="4881114"/>
            <a:ext cx="4155057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ts val="1523"/>
              </a:lnSpc>
            </a:pPr>
            <a:r>
              <a:rPr lang="en-US" sz="2800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        by</a:t>
            </a:r>
            <a:r>
              <a:rPr lang="en-US" sz="2800" b="0" i="0" u="none" strike="noStrike" baseline="0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 </a:t>
            </a:r>
            <a:r>
              <a:rPr lang="en-US" sz="2800" b="0" i="0" u="none" strike="noStrike" baseline="0" err="1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HunxByts</a:t>
            </a:r>
            <a:r>
              <a:rPr lang="en-US" sz="2800" b="0" i="0">
                <a:latin typeface="Alasassy Caps"/>
                <a:ea typeface="Arial"/>
                <a:cs typeface="Arial"/>
              </a:rPr>
              <a:t>​</a:t>
            </a:r>
            <a:r>
              <a:rPr lang="en-US" sz="2800">
                <a:latin typeface="Alasassy Caps"/>
                <a:ea typeface="Arial"/>
                <a:cs typeface="Arial"/>
              </a:rPr>
              <a:t> </a:t>
            </a:r>
            <a:endParaRPr lang="en-US" sz="2800">
              <a:latin typeface="Alasassy Caps"/>
            </a:endParaRPr>
          </a:p>
          <a:p>
            <a:pPr marL="0" lvl="1">
              <a:lnSpc>
                <a:spcPts val="1523"/>
              </a:lnSpc>
            </a:pPr>
            <a:endParaRPr lang="en-US" sz="2800">
              <a:latin typeface="Alasassy Caps"/>
              <a:ea typeface="Arial"/>
              <a:cs typeface="Arial"/>
            </a:endParaRPr>
          </a:p>
          <a:p>
            <a:pPr marL="0" lvl="2">
              <a:lnSpc>
                <a:spcPts val="1523"/>
              </a:lnSpc>
            </a:pPr>
            <a:endParaRPr lang="en-US" sz="2800" b="0" i="0" u="none" strike="noStrike" baseline="0">
              <a:solidFill>
                <a:srgbClr val="000000"/>
              </a:solidFill>
              <a:latin typeface="Alasassy Caps"/>
              <a:ea typeface="Arial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3084F-6678-F636-A6A4-7314D620495F}"/>
              </a:ext>
            </a:extLst>
          </p:cNvPr>
          <p:cNvSpPr txBox="1"/>
          <p:nvPr/>
        </p:nvSpPr>
        <p:spPr>
          <a:xfrm>
            <a:off x="7878792" y="4837982"/>
            <a:ext cx="431320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ts val="895"/>
              </a:lnSpc>
            </a:pPr>
            <a:r>
              <a:rPr lang="en-US" sz="2800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     </a:t>
            </a:r>
            <a:r>
              <a:rPr lang="en-US" sz="2800" b="0" i="0" u="none" strike="noStrike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by thewhiteh4t​</a:t>
            </a:r>
            <a:r>
              <a:rPr lang="en-US" sz="2800" b="0" i="0">
                <a:latin typeface="Alasassy Caps"/>
                <a:ea typeface="Arial"/>
                <a:cs typeface="Arial"/>
              </a:rPr>
              <a:t>​</a:t>
            </a:r>
            <a:endParaRPr lang="en-US" sz="2800">
              <a:latin typeface="Alasassy Caps"/>
            </a:endParaRPr>
          </a:p>
          <a:p>
            <a:pPr marL="0" lvl="1">
              <a:lnSpc>
                <a:spcPts val="894"/>
              </a:lnSpc>
            </a:pPr>
            <a:endParaRPr lang="en-US" sz="2800">
              <a:solidFill>
                <a:srgbClr val="000000"/>
              </a:solidFill>
              <a:latin typeface="Alasassy Caps"/>
              <a:ea typeface="Arial"/>
              <a:cs typeface="Arial"/>
            </a:endParaRPr>
          </a:p>
          <a:p>
            <a:pPr marL="0" lvl="2">
              <a:lnSpc>
                <a:spcPts val="895"/>
              </a:lnSpc>
            </a:pPr>
            <a:endParaRPr lang="en-US" sz="2800">
              <a:solidFill>
                <a:srgbClr val="000000"/>
              </a:solidFill>
              <a:latin typeface="Alasassy Caps"/>
              <a:ea typeface="Arial"/>
              <a:cs typeface="Arial"/>
            </a:endParaRPr>
          </a:p>
          <a:p>
            <a:pPr marL="0" lvl="2" algn="l">
              <a:lnSpc>
                <a:spcPts val="894"/>
              </a:lnSpc>
            </a:pPr>
            <a:endParaRPr lang="en-US" sz="2800">
              <a:latin typeface="Alasassy Caps"/>
              <a:cs typeface="Arial"/>
            </a:endParaRPr>
          </a:p>
          <a:p>
            <a:endParaRPr/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78D06-A9D9-2E43-16D1-56F24BB71DC4}"/>
              </a:ext>
            </a:extLst>
          </p:cNvPr>
          <p:cNvSpPr txBox="1"/>
          <p:nvPr/>
        </p:nvSpPr>
        <p:spPr>
          <a:xfrm>
            <a:off x="1164566" y="4320396"/>
            <a:ext cx="4313208" cy="17774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 algn="l" rtl="0">
              <a:buFont typeface="Courier New,monospace"/>
              <a:buChar char="o"/>
            </a:pPr>
            <a:endParaRPr lang="en-US" b="0" i="0">
              <a:latin typeface="Arial"/>
              <a:ea typeface="Arial"/>
              <a:cs typeface="Arial"/>
            </a:endParaRPr>
          </a:p>
          <a:p>
            <a:pPr marL="228600" lvl="1" indent="-228600" algn="l" rtl="0">
              <a:buFont typeface="Courier New,monospace"/>
              <a:buChar char="o"/>
            </a:pPr>
            <a:endParaRPr lang="en-US" b="0" i="0">
              <a:latin typeface="Arial"/>
              <a:ea typeface="Arial"/>
              <a:cs typeface="Arial"/>
            </a:endParaRPr>
          </a:p>
          <a:p>
            <a:pPr marL="0" lvl="1">
              <a:lnSpc>
                <a:spcPts val="1523"/>
              </a:lnSpc>
            </a:pPr>
            <a:r>
              <a:rPr lang="en-US" sz="2800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   </a:t>
            </a:r>
            <a:r>
              <a:rPr lang="en-US" sz="2800" b="0" i="0" u="none" strike="noStrike" baseline="0">
                <a:solidFill>
                  <a:srgbClr val="000000"/>
                </a:solidFill>
                <a:latin typeface="Alasassy Caps"/>
                <a:ea typeface="Arial"/>
                <a:cs typeface="Arial"/>
              </a:rPr>
              <a:t> by p1ngul1n0</a:t>
            </a:r>
            <a:r>
              <a:rPr lang="en-US" sz="2800" b="0" i="0">
                <a:latin typeface="Alasassy Caps"/>
                <a:ea typeface="Arial"/>
                <a:cs typeface="Arial"/>
              </a:rPr>
              <a:t>​</a:t>
            </a:r>
          </a:p>
          <a:p>
            <a:pPr marL="0" lvl="1">
              <a:lnSpc>
                <a:spcPts val="1523"/>
              </a:lnSpc>
            </a:pPr>
            <a:endParaRPr lang="en-US" sz="2400">
              <a:solidFill>
                <a:srgbClr val="000000"/>
              </a:solidFill>
              <a:latin typeface="Yu Gothic"/>
              <a:ea typeface="Arial"/>
              <a:cs typeface="Arial"/>
            </a:endParaRPr>
          </a:p>
          <a:p>
            <a:pPr marL="0" lvl="2">
              <a:lnSpc>
                <a:spcPts val="1523"/>
              </a:lnSpc>
            </a:pPr>
            <a:r>
              <a:rPr lang="en-US" sz="2400">
                <a:solidFill>
                  <a:srgbClr val="000000"/>
                </a:solidFill>
                <a:latin typeface="Yu Gothic"/>
                <a:ea typeface="Arial"/>
                <a:cs typeface="Arial"/>
              </a:rPr>
              <a:t>  </a:t>
            </a:r>
            <a:endParaRPr lang="en-US" sz="2400" b="0" i="0">
              <a:latin typeface="Yu Gothic"/>
              <a:ea typeface="Arial"/>
              <a:cs typeface="Arial"/>
            </a:endParaRPr>
          </a:p>
          <a:p>
            <a:pPr marL="228600" lvl="1" indent="-228600" algn="l" rtl="0">
              <a:buFont typeface="Courier New,monospace"/>
              <a:buChar char="o"/>
            </a:pPr>
            <a:endParaRPr lang="en-US" b="0" i="0">
              <a:latin typeface="Arial"/>
              <a:ea typeface="Arial"/>
              <a:cs typeface="Arial"/>
            </a:endParaRPr>
          </a:p>
          <a:p>
            <a:pPr algn="ctr"/>
            <a:endParaRPr lang="en-US"/>
          </a:p>
        </p:txBody>
      </p:sp>
      <p:pic>
        <p:nvPicPr>
          <p:cNvPr id="11" name="Content Placeholder 3" descr="A black screen with red text&#10;&#10;AI-generated content may be incorrect.">
            <a:extLst>
              <a:ext uri="{FF2B5EF4-FFF2-40B4-BE49-F238E27FC236}">
                <a16:creationId xmlns:a16="http://schemas.microsoft.com/office/drawing/2014/main" id="{897F1ADC-314C-90B8-8289-24041710D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956" r="7210" b="70183"/>
          <a:stretch>
            <a:fillRect/>
          </a:stretch>
        </p:blipFill>
        <p:spPr>
          <a:xfrm>
            <a:off x="-1154173" y="3651858"/>
            <a:ext cx="7410766" cy="1099541"/>
          </a:xfrm>
          <a:prstGeom prst="rect">
            <a:avLst/>
          </a:prstGeom>
          <a:effectLst/>
        </p:spPr>
      </p:pic>
      <p:pic>
        <p:nvPicPr>
          <p:cNvPr id="13" name="Picture 12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138236FF-B4C4-E8F1-1310-61D74D278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636" r="10227" b="66667"/>
          <a:stretch>
            <a:fillRect/>
          </a:stretch>
        </p:blipFill>
        <p:spPr>
          <a:xfrm>
            <a:off x="3992919" y="3568722"/>
            <a:ext cx="4506000" cy="1513303"/>
          </a:xfrm>
          <a:prstGeom prst="rect">
            <a:avLst/>
          </a:prstGeom>
          <a:effectLst>
            <a:outerShdw blurRad="787400" dist="292100" dir="1860000">
              <a:srgbClr val="C4CC4E">
                <a:alpha val="94000"/>
              </a:srgbClr>
            </a:outerShdw>
          </a:effectLst>
        </p:spPr>
      </p:pic>
      <p:pic>
        <p:nvPicPr>
          <p:cNvPr id="15" name="Picture 14" descr="Purple clouds in the sky&#10;&#10;AI-generated content may be incorrect.">
            <a:extLst>
              <a:ext uri="{FF2B5EF4-FFF2-40B4-BE49-F238E27FC236}">
                <a16:creationId xmlns:a16="http://schemas.microsoft.com/office/drawing/2014/main" id="{987E4069-4074-694A-94B1-1C5E515E2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247" t="-122" r="9468" b="68978"/>
          <a:stretch>
            <a:fillRect/>
          </a:stretch>
        </p:blipFill>
        <p:spPr>
          <a:xfrm>
            <a:off x="6246295" y="3620207"/>
            <a:ext cx="6513035" cy="1391049"/>
          </a:xfrm>
          <a:prstGeom prst="rect">
            <a:avLst/>
          </a:prstGeom>
          <a:effectLst/>
        </p:spPr>
      </p:pic>
      <p:pic>
        <p:nvPicPr>
          <p:cNvPr id="5" name="Picture 4" descr="Flashlight PNG transparent image download, size: 1181x1126px">
            <a:extLst>
              <a:ext uri="{FF2B5EF4-FFF2-40B4-BE49-F238E27FC236}">
                <a16:creationId xmlns:a16="http://schemas.microsoft.com/office/drawing/2014/main" id="{425C40FD-F2DF-EF3B-5A14-F2B74BCC2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9645" y="2279427"/>
            <a:ext cx="2743200" cy="26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EB3E-D05C-C4D3-7C29-7B224F6C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9A3D-923A-A300-CFA1-020F69A7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42" y="28999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Alasassy Caps"/>
                <a:ea typeface="Yu Gothic"/>
              </a:rPr>
              <a:t>Strengths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F4A0C-7B25-348B-C7C4-EEABB7955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634" y="1208938"/>
            <a:ext cx="5157787" cy="823912"/>
          </a:xfrm>
        </p:spPr>
        <p:txBody>
          <a:bodyPr>
            <a:normAutofit/>
          </a:bodyPr>
          <a:lstStyle/>
          <a:p>
            <a:r>
              <a:rPr lang="en-US" sz="3600">
                <a:latin typeface="Alasassy Caps"/>
                <a:ea typeface="Yu Gothic"/>
              </a:rPr>
              <a:t>Blackbird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72EF-FE6B-2A2D-C018-AF3C0F7C6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6634" y="2268962"/>
            <a:ext cx="5157787" cy="36845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latin typeface="Alasassy Caps"/>
                <a:ea typeface="Yu Gothic"/>
              </a:rPr>
              <a:t>Broad range of platforms (over 600)</a:t>
            </a:r>
          </a:p>
          <a:p>
            <a:r>
              <a:rPr lang="en-US" sz="3200">
                <a:latin typeface="Alasassy Caps"/>
                <a:ea typeface="Yu Gothic"/>
              </a:rPr>
              <a:t>AI integration and the option to choose whether you want to use it or not</a:t>
            </a:r>
          </a:p>
          <a:p>
            <a:r>
              <a:rPr lang="en-US" sz="3200">
                <a:latin typeface="Alasassy Caps"/>
                <a:ea typeface="Yu Gothic"/>
              </a:rPr>
              <a:t>Metadata Extraction</a:t>
            </a:r>
          </a:p>
          <a:p>
            <a:r>
              <a:rPr lang="en-US" sz="3200">
                <a:latin typeface="Alasassy Caps"/>
                <a:ea typeface="Yu Gothic"/>
              </a:rPr>
              <a:t>Multiple export options</a:t>
            </a:r>
          </a:p>
          <a:p>
            <a:r>
              <a:rPr lang="en-US" sz="3200">
                <a:latin typeface="Alasassy Caps"/>
                <a:ea typeface="Yu Gothic"/>
              </a:rPr>
              <a:t>Customizable filters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bird lifting weights with a beak&#10;&#10;AI-generated content may be incorrect.">
            <a:extLst>
              <a:ext uri="{FF2B5EF4-FFF2-40B4-BE49-F238E27FC236}">
                <a16:creationId xmlns:a16="http://schemas.microsoft.com/office/drawing/2014/main" id="{51F2962D-1A66-C228-4E81-0161315B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86C0-2DE2-E0E1-D590-EB5E5153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15" y="494521"/>
            <a:ext cx="12140241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lasassy Caps"/>
                <a:ea typeface="Yu Gothic"/>
              </a:rPr>
              <a:t>Ghost-Track Strengths</a:t>
            </a:r>
            <a:endParaRPr lang="en-US" sz="4000"/>
          </a:p>
        </p:txBody>
      </p:sp>
      <p:pic>
        <p:nvPicPr>
          <p:cNvPr id="301" name="Picture 300" descr="Ghost searching for something with his flashlight. Vector illustration ...">
            <a:extLst>
              <a:ext uri="{FF2B5EF4-FFF2-40B4-BE49-F238E27FC236}">
                <a16:creationId xmlns:a16="http://schemas.microsoft.com/office/drawing/2014/main" id="{713A7B0A-7746-3BCF-616A-1BE8CC7C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9" r="45000" b="20316"/>
          <a:stretch>
            <a:fillRect/>
          </a:stretch>
        </p:blipFill>
        <p:spPr>
          <a:xfrm rot="-600000">
            <a:off x="2429122" y="2326796"/>
            <a:ext cx="3164242" cy="2627252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1424C7C-8FAB-A9BE-D9E9-EC2C0315AA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990648"/>
              </p:ext>
            </p:extLst>
          </p:nvPr>
        </p:nvGraphicFramePr>
        <p:xfrm>
          <a:off x="1012316" y="1167981"/>
          <a:ext cx="10477409" cy="533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4235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 by Quincy Adams on Fan Art: The Flash | Flash comics, The flash ...">
            <a:extLst>
              <a:ext uri="{FF2B5EF4-FFF2-40B4-BE49-F238E27FC236}">
                <a16:creationId xmlns:a16="http://schemas.microsoft.com/office/drawing/2014/main" id="{E4642983-C951-AA77-8B27-8E49CB468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036" y="3934902"/>
            <a:ext cx="2381250" cy="238125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47B1A8-D57D-A9C7-1B8C-2F690234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58" y="1635505"/>
            <a:ext cx="5124978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err="1">
                <a:latin typeface="Alasassy Caps"/>
              </a:rPr>
              <a:t>Nexfil</a:t>
            </a:r>
            <a:r>
              <a:rPr lang="en-US" sz="5400" kern="1200">
                <a:latin typeface="Alasassy Caps"/>
              </a:rPr>
              <a:t> Strengths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A7C5A42-D8F9-D671-D2AC-A33594C5B34D}"/>
              </a:ext>
            </a:extLst>
          </p:cNvPr>
          <p:cNvSpPr>
            <a:spLocks noGrp="1"/>
          </p:cNvSpPr>
          <p:nvPr/>
        </p:nvSpPr>
        <p:spPr>
          <a:xfrm>
            <a:off x="6732918" y="797457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latin typeface="Alasassy Caps"/>
              </a:rPr>
              <a:t>Fast lookups that can be completer under 20 seconds</a:t>
            </a:r>
          </a:p>
          <a:p>
            <a:pPr marL="0" indent="0">
              <a:buNone/>
            </a:pPr>
            <a:endParaRPr lang="en-US" sz="3000">
              <a:latin typeface="Alasassy Caps"/>
            </a:endParaRPr>
          </a:p>
          <a:p>
            <a:r>
              <a:rPr lang="en-US" sz="3000">
                <a:latin typeface="Alasassy Caps"/>
              </a:rPr>
              <a:t>Allows files containing usernames to be searched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6849CF-35AE-C829-A05E-0B5F2495AFA6}"/>
                  </a:ext>
                </a:extLst>
              </p14:cNvPr>
              <p14:cNvContentPartPr/>
              <p14:nvPr/>
            </p14:nvContentPartPr>
            <p14:xfrm>
              <a:off x="-599871" y="4458511"/>
              <a:ext cx="16212" cy="16212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6849CF-35AE-C829-A05E-0B5F2495AF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10471" y="3647911"/>
                <a:ext cx="1621200" cy="16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9166D8-42E6-CBDB-97C8-8E8F9A8486B2}"/>
                  </a:ext>
                </a:extLst>
              </p14:cNvPr>
              <p14:cNvContentPartPr/>
              <p14:nvPr/>
            </p14:nvContentPartPr>
            <p14:xfrm>
              <a:off x="7389628" y="6609907"/>
              <a:ext cx="17720" cy="17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9166D8-42E6-CBDB-97C8-8E8F9A8486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7628" y="4837907"/>
                <a:ext cx="3544000" cy="35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04EDA5-E84B-37B1-9AAD-07408858C0E5}"/>
                  </a:ext>
                </a:extLst>
              </p14:cNvPr>
              <p14:cNvContentPartPr/>
              <p14:nvPr/>
            </p14:nvContentPartPr>
            <p14:xfrm>
              <a:off x="7336465" y="6290930"/>
              <a:ext cx="17720" cy="17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04EDA5-E84B-37B1-9AAD-07408858C0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4465" y="4518930"/>
                <a:ext cx="3544000" cy="35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A5279D3-ADFA-B2A9-CE32-39E231E67FBA}"/>
                  </a:ext>
                </a:extLst>
              </p14:cNvPr>
              <p14:cNvContentPartPr/>
              <p14:nvPr/>
            </p14:nvContentPartPr>
            <p14:xfrm>
              <a:off x="7336465" y="6290930"/>
              <a:ext cx="17720" cy="17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A5279D3-ADFA-B2A9-CE32-39E231E67F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4465" y="4518930"/>
                <a:ext cx="3544000" cy="35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4FF5D1F-2F60-3AEC-70E8-89C956C3BE01}"/>
                  </a:ext>
                </a:extLst>
              </p14:cNvPr>
              <p14:cNvContentPartPr/>
              <p14:nvPr/>
            </p14:nvContentPartPr>
            <p14:xfrm>
              <a:off x="7212418" y="6202325"/>
              <a:ext cx="83569" cy="33969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4FF5D1F-2F60-3AEC-70E8-89C956C3BE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6551" y="6166941"/>
                <a:ext cx="154943" cy="104384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Checking, finding, holding, investigating, magnifying glass, searching ...">
            <a:extLst>
              <a:ext uri="{FF2B5EF4-FFF2-40B4-BE49-F238E27FC236}">
                <a16:creationId xmlns:a16="http://schemas.microsoft.com/office/drawing/2014/main" id="{338BE005-9473-D3A3-93A2-E05295AD61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570" y="3423250"/>
            <a:ext cx="2412521" cy="24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C13B-F9D6-F879-2EB3-D07702D3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E2C9-76FF-841F-CDC8-0F7452A0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11" y="652672"/>
            <a:ext cx="5389419" cy="1318636"/>
          </a:xfrm>
        </p:spPr>
        <p:txBody>
          <a:bodyPr/>
          <a:lstStyle/>
          <a:p>
            <a:r>
              <a:rPr lang="en-US">
                <a:latin typeface="Alasassy Caps"/>
              </a:rPr>
              <a:t>Weaknesses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563B5-F0F9-5EB4-745F-EA37700B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0429" y="1681163"/>
            <a:ext cx="5157787" cy="823912"/>
          </a:xfrm>
        </p:spPr>
        <p:txBody>
          <a:bodyPr>
            <a:normAutofit/>
          </a:bodyPr>
          <a:lstStyle/>
          <a:p>
            <a:r>
              <a:rPr lang="en-US" sz="3600">
                <a:latin typeface="Alasassy Caps"/>
              </a:rPr>
              <a:t>Blackbird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B65C-EE98-4B45-EBD5-E62735A12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07000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Alasassy Caps"/>
              </a:rPr>
              <a:t>Lookup time can be slower when searching more than 1 user/email</a:t>
            </a:r>
          </a:p>
          <a:p>
            <a:r>
              <a:rPr lang="en-US" sz="3200">
                <a:latin typeface="Alasassy Caps"/>
              </a:rPr>
              <a:t>AI usage is limited to a number of searches each day</a:t>
            </a:r>
          </a:p>
        </p:txBody>
      </p:sp>
      <p:pic>
        <p:nvPicPr>
          <p:cNvPr id="6" name="Picture 5" descr="A bird holding a magnifying glass&#10;&#10;AI-generated content may be incorrect.">
            <a:extLst>
              <a:ext uri="{FF2B5EF4-FFF2-40B4-BE49-F238E27FC236}">
                <a16:creationId xmlns:a16="http://schemas.microsoft.com/office/drawing/2014/main" id="{0986FB66-D3E2-0F96-DB98-A13E71BE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54" y="0"/>
            <a:ext cx="5777345" cy="87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1C35-6AF6-6D05-F1FA-D89EB60D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69" y="379502"/>
            <a:ext cx="10515600" cy="1325563"/>
          </a:xfrm>
        </p:spPr>
        <p:txBody>
          <a:bodyPr/>
          <a:lstStyle/>
          <a:p>
            <a:r>
              <a:rPr lang="en-US">
                <a:latin typeface="Alasassy Caps"/>
              </a:rPr>
              <a:t>Weaknesses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9AD30-686D-53EF-D107-91C01B716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3599" y="1709918"/>
            <a:ext cx="5157787" cy="823912"/>
          </a:xfrm>
        </p:spPr>
        <p:txBody>
          <a:bodyPr>
            <a:normAutofit/>
          </a:bodyPr>
          <a:lstStyle/>
          <a:p>
            <a:r>
              <a:rPr lang="en-US" sz="3600">
                <a:latin typeface="Alasassy Caps"/>
              </a:rPr>
              <a:t>Ghost-Track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BAAE-16B3-07D6-D79F-34C4C8732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165" y="3065792"/>
            <a:ext cx="5157787" cy="3684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>
                <a:latin typeface="Alasassy Caps"/>
              </a:rPr>
              <a:t>Small range of platforms compared to Blackbird</a:t>
            </a:r>
          </a:p>
          <a:p>
            <a:pPr marL="0" indent="0">
              <a:buNone/>
            </a:pPr>
            <a:endParaRPr lang="en-US" sz="3200">
              <a:latin typeface="Alasassy Caps"/>
            </a:endParaRPr>
          </a:p>
          <a:p>
            <a:r>
              <a:rPr lang="en-US" sz="3200">
                <a:latin typeface="Alasassy Caps"/>
              </a:rPr>
              <a:t>IP geolocation can be imprecise or spoofed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56917-7A6A-E9D4-AEC4-C406A49FC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483" y="1508635"/>
            <a:ext cx="5183188" cy="823912"/>
          </a:xfrm>
        </p:spPr>
        <p:txBody>
          <a:bodyPr>
            <a:normAutofit/>
          </a:bodyPr>
          <a:lstStyle/>
          <a:p>
            <a:r>
              <a:rPr lang="en-US" sz="3600" err="1">
                <a:latin typeface="Alasassy Caps"/>
              </a:rPr>
              <a:t>Nexfil</a:t>
            </a:r>
            <a:endParaRPr lang="en-US" sz="3600">
              <a:latin typeface="Alasassy Cap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49A3D-C1E9-3A7E-348A-67FBB9BB1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3483" y="2706358"/>
            <a:ext cx="5183188" cy="3684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>
                <a:latin typeface="Alasassy Caps"/>
              </a:rPr>
              <a:t>Like Ghost-Track, small range of platforms (over 300) compared to Blackbird</a:t>
            </a:r>
          </a:p>
          <a:p>
            <a:pPr marL="0" indent="0">
              <a:buNone/>
            </a:pPr>
            <a:endParaRPr lang="en-US" sz="3200">
              <a:latin typeface="Alasassy Caps"/>
            </a:endParaRPr>
          </a:p>
          <a:p>
            <a:r>
              <a:rPr lang="en-US" sz="3200">
                <a:latin typeface="Alasassy Caps"/>
              </a:rPr>
              <a:t>Limited to saving results to txt file only</a:t>
            </a:r>
          </a:p>
          <a:p>
            <a:pPr marL="0" indent="0">
              <a:buNone/>
            </a:pPr>
            <a:endParaRPr lang="en-US" sz="3200">
              <a:latin typeface="Alasassy Caps"/>
            </a:endParaRPr>
          </a:p>
          <a:p>
            <a:r>
              <a:rPr lang="en-US" sz="3200">
                <a:latin typeface="Alasassy Caps"/>
              </a:rPr>
              <a:t>Limited features</a:t>
            </a:r>
          </a:p>
        </p:txBody>
      </p:sp>
      <p:pic>
        <p:nvPicPr>
          <p:cNvPr id="7" name="Picture 6" descr="Toolbox Clipart Cartoon Tool Box Clipart Transparent Cartoon Free ...">
            <a:extLst>
              <a:ext uri="{FF2B5EF4-FFF2-40B4-BE49-F238E27FC236}">
                <a16:creationId xmlns:a16="http://schemas.microsoft.com/office/drawing/2014/main" id="{19321A16-19B2-B6C1-E575-9EDD5D77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2" y="5051466"/>
            <a:ext cx="2541916" cy="1801522"/>
          </a:xfrm>
          <a:prstGeom prst="rect">
            <a:avLst/>
          </a:prstGeom>
        </p:spPr>
      </p:pic>
      <p:pic>
        <p:nvPicPr>
          <p:cNvPr id="10" name="Picture 9" descr="Flashlight PNG transparent image download, size: 1181x1126px">
            <a:extLst>
              <a:ext uri="{FF2B5EF4-FFF2-40B4-BE49-F238E27FC236}">
                <a16:creationId xmlns:a16="http://schemas.microsoft.com/office/drawing/2014/main" id="{773AA969-4B55-D027-485E-DEE0524F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60000">
            <a:off x="123646" y="-380384"/>
            <a:ext cx="2743200" cy="26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72397-5419-47F9-CA3C-E23CDD75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800">
                <a:latin typeface="Alasassy Caps"/>
              </a:rPr>
              <a:t>Choosing the Right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BD16-3167-DAEA-621C-7958C0685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lasassy Caps"/>
              </a:rPr>
              <a:t>Select a tool based on your OSINT goals: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>
                <a:latin typeface="Alasassy Caps"/>
              </a:rPr>
              <a:t>Profiling -&gt; Blackbird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>
                <a:latin typeface="Alasassy Caps"/>
              </a:rPr>
              <a:t>Location tracking -&gt; Ghost-Track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>
                <a:latin typeface="Alasassy Caps"/>
              </a:rPr>
              <a:t>Fast username search -&gt; </a:t>
            </a:r>
            <a:r>
              <a:rPr lang="en-US" sz="2800" err="1">
                <a:latin typeface="Alasassy Caps"/>
              </a:rPr>
              <a:t>Nexfil</a:t>
            </a:r>
            <a:endParaRPr lang="en-US" sz="2800">
              <a:latin typeface="Alasassy Caps"/>
            </a:endParaRPr>
          </a:p>
        </p:txBody>
      </p:sp>
      <p:pic>
        <p:nvPicPr>
          <p:cNvPr id="5" name="Picture 4" descr="A bird sitting on a chest of objects&#10;&#10;AI-generated content may be incorrect.">
            <a:extLst>
              <a:ext uri="{FF2B5EF4-FFF2-40B4-BE49-F238E27FC236}">
                <a16:creationId xmlns:a16="http://schemas.microsoft.com/office/drawing/2014/main" id="{48DD7DEC-E18D-23FA-04D0-1A0FC8C3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09" r="2" b="18122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34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2F6F0-37B6-4A43-2662-329BE5F7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latin typeface="Alasassy Caps"/>
              </a:rPr>
              <a:t>Contribution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E8FDB-461E-CCED-AAD2-B51E42BE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latin typeface="Alasassy Caps"/>
              </a:rPr>
              <a:t>Our team chose the option </a:t>
            </a:r>
            <a:endParaRPr lang="en-US" sz="2000"/>
          </a:p>
          <a:p>
            <a:pPr marL="0" indent="0">
              <a:buNone/>
            </a:pPr>
            <a:r>
              <a:rPr lang="en-US" sz="2000">
                <a:latin typeface="Alasassy Caps"/>
              </a:rPr>
              <a:t>3.4 Conduct a study using the tool</a:t>
            </a:r>
          </a:p>
          <a:p>
            <a:pPr marL="0" indent="0">
              <a:buNone/>
            </a:pPr>
            <a:endParaRPr lang="en-US" sz="2000">
              <a:latin typeface="Alasassy Caps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latin typeface="Alasassy Caps"/>
              </a:rPr>
              <a:t>Paper Topic: Privacy, Ethics and human-computer Interaction 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latin typeface="Alasassy Caps"/>
                <a:cs typeface="Times New Roman"/>
              </a:rPr>
              <a:t>We are thinking of conducting a study on how good blackbird is at connecting usernames/profiles 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latin typeface="Alasassy Caps"/>
                <a:cs typeface="Times New Roman"/>
              </a:rPr>
              <a:t>Then we will be measuring how much information is gathered.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latin typeface="Alasassy Caps"/>
                <a:cs typeface="Times New Roman"/>
              </a:rPr>
              <a:t>Experiments for this study described further in report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000">
              <a:latin typeface="Alasassy Caps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Alasassy Caps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Alasassy Caps"/>
              <a:cs typeface="Times New Roman"/>
            </a:endParaRPr>
          </a:p>
          <a:p>
            <a:pPr marL="457200" lvl="1" indent="0">
              <a:buNone/>
            </a:pPr>
            <a:endParaRPr lang="en-US" sz="2000">
              <a:latin typeface="Aptos" panose="020B0004020202020204"/>
              <a:cs typeface="Times New Roman"/>
            </a:endParaRPr>
          </a:p>
        </p:txBody>
      </p:sp>
      <p:pic>
        <p:nvPicPr>
          <p:cNvPr id="3" name="Picture 2" descr="Raven and Crow Silhouette Vector Set Spooky Gothic Bird Clipart for ...">
            <a:extLst>
              <a:ext uri="{FF2B5EF4-FFF2-40B4-BE49-F238E27FC236}">
                <a16:creationId xmlns:a16="http://schemas.microsoft.com/office/drawing/2014/main" id="{0458AFBC-8519-9CAB-6C37-4E7B8CBF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9367" y="2267182"/>
            <a:ext cx="4788505" cy="359137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Follow outline">
            <a:extLst>
              <a:ext uri="{FF2B5EF4-FFF2-40B4-BE49-F238E27FC236}">
                <a16:creationId xmlns:a16="http://schemas.microsoft.com/office/drawing/2014/main" id="{F2D76EC7-B500-AA79-8F03-F6157E982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3442" y="901460"/>
            <a:ext cx="842513" cy="7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2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Three OSINT Tools</vt:lpstr>
      <vt:lpstr>Strengths</vt:lpstr>
      <vt:lpstr>Ghost-Track Strengths</vt:lpstr>
      <vt:lpstr>Nexfil Strengths</vt:lpstr>
      <vt:lpstr>Weaknesses</vt:lpstr>
      <vt:lpstr>Weaknesses</vt:lpstr>
      <vt:lpstr>Choosing the Right Tool</vt:lpstr>
      <vt:lpstr>Contribution</vt:lpstr>
      <vt:lpstr>Sources </vt:lpstr>
      <vt:lpstr>Sources </vt:lpstr>
      <vt:lpstr>Sources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2025-10-27T17:48:08Z</dcterms:created>
  <dcterms:modified xsi:type="dcterms:W3CDTF">2025-10-29T21:50:33Z</dcterms:modified>
</cp:coreProperties>
</file>